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1" r:id="rId20"/>
    <p:sldId id="278" r:id="rId21"/>
    <p:sldId id="279" r:id="rId22"/>
    <p:sldId id="280" r:id="rId23"/>
    <p:sldId id="283" r:id="rId24"/>
    <p:sldId id="282" r:id="rId25"/>
    <p:sldId id="284" r:id="rId26"/>
    <p:sldId id="285" r:id="rId27"/>
    <p:sldId id="274" r:id="rId28"/>
    <p:sldId id="275" r:id="rId29"/>
    <p:sldId id="276" r:id="rId30"/>
    <p:sldId id="277" r:id="rId31"/>
  </p:sldIdLst>
  <p:sldSz cx="12192000" cy="68580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198A4B-79AA-459E-A8CE-0F7E65874656}">
  <a:tblStyle styleId="{40198A4B-79AA-459E-A8CE-0F7E65874656}" styleName="Table_0">
    <a:wholeTbl>
      <a:tcTxStyle b="off" i="off">
        <a:font>
          <a:latin typeface="Candara"/>
          <a:ea typeface="Candara"/>
          <a:cs typeface="Candara"/>
        </a:font>
        <a:schemeClr val="lt1"/>
      </a:tcTxStyle>
      <a:tcStyle>
        <a:tcBdr>
          <a:lef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1200" b="0" i="0" u="none" strike="noStrike" cap="none" baseline="0">
                <a:solidFill>
                  <a:schemeClr val="dk1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2433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39885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94667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90797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1681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07749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8196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384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27689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57715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9332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91677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93160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3668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07408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07591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81320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33725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1678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99681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41414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64694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18918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2825016"/>
            <a:ext cx="12188951" cy="3180930"/>
          </a:xfrm>
          <a:prstGeom prst="rect">
            <a:avLst/>
          </a:prstGeom>
          <a:solidFill>
            <a:srgbClr val="262626">
              <a:alpha val="7490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16" name="Shape 16"/>
          <p:cNvSpPr/>
          <p:nvPr/>
        </p:nvSpPr>
        <p:spPr>
          <a:xfrm>
            <a:off x="0" y="3075708"/>
            <a:ext cx="12188951" cy="263929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1066800" y="3165763"/>
            <a:ext cx="10058399" cy="17110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Font typeface="Consolas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066800" y="4953000"/>
            <a:ext cx="100583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onsola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62399" y="-609600"/>
            <a:ext cx="4267199" cy="914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101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marL="594360" indent="-124459" algn="l" rtl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marL="914400" indent="-12700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234440" indent="-14223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marL="1508760" indent="-14986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marL="1783079" indent="-14477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/>
            </a:lvl6pPr>
            <a:lvl7pPr marL="2057400" indent="-13970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/>
            </a:lvl7pPr>
            <a:lvl8pPr marL="2331720" indent="-14732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/>
            </a:lvl8pPr>
            <a:lvl9pPr marL="2606040" indent="-14223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610600" y="6362700"/>
            <a:ext cx="990599" cy="25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1524000" y="6362700"/>
            <a:ext cx="6881552" cy="25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9829800" y="6362700"/>
            <a:ext cx="838199" cy="2571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8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6877049" y="2305049"/>
            <a:ext cx="5638800" cy="19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onsola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2228849" y="-247650"/>
            <a:ext cx="5638800" cy="70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101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marL="594360" indent="-124459" algn="l" rtl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marL="914400" indent="-12700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234440" indent="-14223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marL="1508760" indent="-14986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marL="1783079" indent="-14477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/>
            </a:lvl6pPr>
            <a:lvl7pPr marL="2057400" indent="-13970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/>
            </a:lvl7pPr>
            <a:lvl8pPr marL="2331720" indent="-14732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/>
            </a:lvl8pPr>
            <a:lvl9pPr marL="2606040" indent="-14223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610600" y="6362700"/>
            <a:ext cx="990599" cy="25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1524000" y="6362700"/>
            <a:ext cx="6881552" cy="25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9829800" y="6362700"/>
            <a:ext cx="838199" cy="2571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8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onsola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8610600" y="6362700"/>
            <a:ext cx="990599" cy="25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1524000" y="6362700"/>
            <a:ext cx="6881552" cy="25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9829800" y="6362700"/>
            <a:ext cx="838199" cy="2571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8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524000" y="1828800"/>
            <a:ext cx="9144000" cy="27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524000" y="4589462"/>
            <a:ext cx="9144000" cy="15065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accent1"/>
              </a:buClr>
              <a:buFont typeface="Consolas"/>
              <a:buNone/>
              <a:defRPr/>
            </a:lvl1pPr>
            <a:lvl2pPr marL="457200" indent="0" rtl="0">
              <a:spcBef>
                <a:spcPts val="0"/>
              </a:spcBef>
              <a:buFont typeface="Galdeano"/>
              <a:buNone/>
              <a:defRPr/>
            </a:lvl2pPr>
            <a:lvl3pPr marL="914400" indent="0" rtl="0">
              <a:spcBef>
                <a:spcPts val="0"/>
              </a:spcBef>
              <a:buFont typeface="Galdeano"/>
              <a:buNone/>
              <a:defRPr/>
            </a:lvl3pPr>
            <a:lvl4pPr marL="1371600" indent="0" rtl="0">
              <a:spcBef>
                <a:spcPts val="0"/>
              </a:spcBef>
              <a:buFont typeface="Galdeano"/>
              <a:buNone/>
              <a:defRPr/>
            </a:lvl4pPr>
            <a:lvl5pPr marL="1828800" indent="0" rtl="0">
              <a:spcBef>
                <a:spcPts val="0"/>
              </a:spcBef>
              <a:buFont typeface="Galdeano"/>
              <a:buNone/>
              <a:defRPr/>
            </a:lvl5pPr>
            <a:lvl6pPr marL="2286000" indent="0" rtl="0">
              <a:spcBef>
                <a:spcPts val="0"/>
              </a:spcBef>
              <a:buFont typeface="Galdeano"/>
              <a:buNone/>
              <a:defRPr/>
            </a:lvl6pPr>
            <a:lvl7pPr marL="2743200" indent="0" rtl="0">
              <a:spcBef>
                <a:spcPts val="0"/>
              </a:spcBef>
              <a:buFont typeface="Galdeano"/>
              <a:buNone/>
              <a:defRPr/>
            </a:lvl7pPr>
            <a:lvl8pPr marL="3200400" indent="0" rtl="0">
              <a:spcBef>
                <a:spcPts val="0"/>
              </a:spcBef>
              <a:buFont typeface="Galdeano"/>
              <a:buNone/>
              <a:defRPr/>
            </a:lvl8pPr>
            <a:lvl9pPr marL="3657600" indent="0" rtl="0">
              <a:spcBef>
                <a:spcPts val="0"/>
              </a:spcBef>
              <a:buFont typeface="Galdeano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onsola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527048" y="1828800"/>
            <a:ext cx="43434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1pPr>
            <a:lvl2pPr marL="457200" indent="0" rtl="0">
              <a:spcBef>
                <a:spcPts val="0"/>
              </a:spcBef>
              <a:buFont typeface="Galdeano"/>
              <a:buNone/>
              <a:defRPr/>
            </a:lvl2pPr>
            <a:lvl3pPr marL="914400" indent="0" rtl="0">
              <a:spcBef>
                <a:spcPts val="0"/>
              </a:spcBef>
              <a:buFont typeface="Galdeano"/>
              <a:buNone/>
              <a:defRPr/>
            </a:lvl3pPr>
            <a:lvl4pPr marL="1371600" indent="0" rtl="0">
              <a:spcBef>
                <a:spcPts val="0"/>
              </a:spcBef>
              <a:buFont typeface="Galdeano"/>
              <a:buNone/>
              <a:defRPr/>
            </a:lvl4pPr>
            <a:lvl5pPr marL="1828800" indent="0" rtl="0">
              <a:spcBef>
                <a:spcPts val="0"/>
              </a:spcBef>
              <a:buFont typeface="Galdeano"/>
              <a:buNone/>
              <a:defRPr/>
            </a:lvl5pPr>
            <a:lvl6pPr marL="2286000" indent="0" rtl="0">
              <a:spcBef>
                <a:spcPts val="0"/>
              </a:spcBef>
              <a:buFont typeface="Galdeano"/>
              <a:buNone/>
              <a:defRPr/>
            </a:lvl6pPr>
            <a:lvl7pPr marL="2743200" indent="0" rtl="0">
              <a:spcBef>
                <a:spcPts val="0"/>
              </a:spcBef>
              <a:buFont typeface="Galdeano"/>
              <a:buNone/>
              <a:defRPr/>
            </a:lvl7pPr>
            <a:lvl8pPr marL="3200400" indent="0" rtl="0">
              <a:spcBef>
                <a:spcPts val="0"/>
              </a:spcBef>
              <a:buFont typeface="Galdeano"/>
              <a:buNone/>
              <a:defRPr/>
            </a:lvl8pPr>
            <a:lvl9pPr marL="3657600" indent="0" rtl="0">
              <a:spcBef>
                <a:spcPts val="0"/>
              </a:spcBef>
              <a:buFont typeface="Galdeano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527048" y="2514600"/>
            <a:ext cx="4343400" cy="358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3"/>
          </p:nvPr>
        </p:nvSpPr>
        <p:spPr>
          <a:xfrm>
            <a:off x="6327648" y="1828800"/>
            <a:ext cx="43434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Galdeano"/>
              <a:buNone/>
              <a:defRPr/>
            </a:lvl1pPr>
            <a:lvl2pPr marL="457200" indent="0" rtl="0">
              <a:spcBef>
                <a:spcPts val="0"/>
              </a:spcBef>
              <a:buFont typeface="Galdeano"/>
              <a:buNone/>
              <a:defRPr/>
            </a:lvl2pPr>
            <a:lvl3pPr marL="914400" indent="0" rtl="0">
              <a:spcBef>
                <a:spcPts val="0"/>
              </a:spcBef>
              <a:buFont typeface="Galdeano"/>
              <a:buNone/>
              <a:defRPr/>
            </a:lvl3pPr>
            <a:lvl4pPr marL="1371600" indent="0" rtl="0">
              <a:spcBef>
                <a:spcPts val="0"/>
              </a:spcBef>
              <a:buFont typeface="Galdeano"/>
              <a:buNone/>
              <a:defRPr/>
            </a:lvl4pPr>
            <a:lvl5pPr marL="1828800" indent="0" rtl="0">
              <a:spcBef>
                <a:spcPts val="0"/>
              </a:spcBef>
              <a:buFont typeface="Galdeano"/>
              <a:buNone/>
              <a:defRPr/>
            </a:lvl5pPr>
            <a:lvl6pPr marL="2286000" indent="0" rtl="0">
              <a:spcBef>
                <a:spcPts val="0"/>
              </a:spcBef>
              <a:buFont typeface="Galdeano"/>
              <a:buNone/>
              <a:defRPr/>
            </a:lvl6pPr>
            <a:lvl7pPr marL="2743200" indent="0" rtl="0">
              <a:spcBef>
                <a:spcPts val="0"/>
              </a:spcBef>
              <a:buFont typeface="Galdeano"/>
              <a:buNone/>
              <a:defRPr/>
            </a:lvl7pPr>
            <a:lvl8pPr marL="3200400" indent="0" rtl="0">
              <a:spcBef>
                <a:spcPts val="0"/>
              </a:spcBef>
              <a:buFont typeface="Galdeano"/>
              <a:buNone/>
              <a:defRPr/>
            </a:lvl8pPr>
            <a:lvl9pPr marL="3657600" indent="0" rtl="0">
              <a:spcBef>
                <a:spcPts val="0"/>
              </a:spcBef>
              <a:buFont typeface="Galdeano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4"/>
          </p:nvPr>
        </p:nvSpPr>
        <p:spPr>
          <a:xfrm>
            <a:off x="6327648" y="2514600"/>
            <a:ext cx="4343400" cy="358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8610600" y="6362700"/>
            <a:ext cx="990599" cy="25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1524000" y="6362700"/>
            <a:ext cx="6881552" cy="25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9829800" y="6362700"/>
            <a:ext cx="838199" cy="2571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8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onsola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>
            <a:off x="8610600" y="6362700"/>
            <a:ext cx="990599" cy="25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1524000" y="6362700"/>
            <a:ext cx="6881552" cy="25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9829800" y="6362700"/>
            <a:ext cx="838199" cy="2571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8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8610600" y="6362700"/>
            <a:ext cx="990599" cy="25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1524000" y="6362700"/>
            <a:ext cx="6881552" cy="25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9829800" y="6362700"/>
            <a:ext cx="838199" cy="2571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8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8002586" y="1600200"/>
            <a:ext cx="3122613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760412" y="762000"/>
            <a:ext cx="6400799" cy="533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8001039" y="3429000"/>
            <a:ext cx="312416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Galdeano"/>
              <a:buNone/>
              <a:defRPr/>
            </a:lvl1pPr>
            <a:lvl2pPr marL="457200" indent="0" rtl="0">
              <a:spcBef>
                <a:spcPts val="0"/>
              </a:spcBef>
              <a:buFont typeface="Galdeano"/>
              <a:buNone/>
              <a:defRPr/>
            </a:lvl2pPr>
            <a:lvl3pPr marL="914400" indent="0" rtl="0">
              <a:spcBef>
                <a:spcPts val="0"/>
              </a:spcBef>
              <a:buFont typeface="Galdeano"/>
              <a:buNone/>
              <a:defRPr/>
            </a:lvl3pPr>
            <a:lvl4pPr marL="1371600" indent="0" rtl="0">
              <a:spcBef>
                <a:spcPts val="0"/>
              </a:spcBef>
              <a:buFont typeface="Galdeano"/>
              <a:buNone/>
              <a:defRPr/>
            </a:lvl4pPr>
            <a:lvl5pPr marL="1828800" indent="0" rtl="0">
              <a:spcBef>
                <a:spcPts val="0"/>
              </a:spcBef>
              <a:buFont typeface="Galdeano"/>
              <a:buNone/>
              <a:defRPr/>
            </a:lvl5pPr>
            <a:lvl6pPr marL="2286000" indent="0" rtl="0">
              <a:spcBef>
                <a:spcPts val="0"/>
              </a:spcBef>
              <a:buFont typeface="Galdeano"/>
              <a:buNone/>
              <a:defRPr/>
            </a:lvl6pPr>
            <a:lvl7pPr marL="2743200" indent="0" rtl="0">
              <a:spcBef>
                <a:spcPts val="0"/>
              </a:spcBef>
              <a:buFont typeface="Galdeano"/>
              <a:buNone/>
              <a:defRPr/>
            </a:lvl7pPr>
            <a:lvl8pPr marL="3200400" indent="0" rtl="0">
              <a:spcBef>
                <a:spcPts val="0"/>
              </a:spcBef>
              <a:buFont typeface="Galdeano"/>
              <a:buNone/>
              <a:defRPr/>
            </a:lvl8pPr>
            <a:lvl9pPr marL="3657600" indent="0" rtl="0">
              <a:spcBef>
                <a:spcPts val="0"/>
              </a:spcBef>
              <a:buFont typeface="Galdeano"/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8610600" y="6362700"/>
            <a:ext cx="990599" cy="25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1524000" y="6362700"/>
            <a:ext cx="6881552" cy="25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9829800" y="6362700"/>
            <a:ext cx="838199" cy="2571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8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onsola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524000" y="1825625"/>
            <a:ext cx="4343400" cy="4270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6324600" y="1825625"/>
            <a:ext cx="4343400" cy="4270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8610600" y="6362700"/>
            <a:ext cx="990599" cy="25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1524000" y="6362700"/>
            <a:ext cx="6881552" cy="25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9829800" y="6362700"/>
            <a:ext cx="838199" cy="2571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8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644091" y="640079"/>
            <a:ext cx="6675119" cy="5577839"/>
          </a:xfrm>
          <a:prstGeom prst="rect">
            <a:avLst/>
          </a:prstGeom>
          <a:solidFill>
            <a:srgbClr val="000000"/>
          </a:solidFill>
          <a:ln w="101600" cap="flat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7997952" y="1600200"/>
            <a:ext cx="3127247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781250" y="777239"/>
            <a:ext cx="6400799" cy="530352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7997952" y="3429000"/>
            <a:ext cx="3127247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Galdeano"/>
              <a:buNone/>
              <a:defRPr/>
            </a:lvl1pPr>
            <a:lvl2pPr marL="457200" indent="0" rtl="0">
              <a:spcBef>
                <a:spcPts val="0"/>
              </a:spcBef>
              <a:buFont typeface="Galdeano"/>
              <a:buNone/>
              <a:defRPr/>
            </a:lvl2pPr>
            <a:lvl3pPr marL="914400" indent="0" rtl="0">
              <a:spcBef>
                <a:spcPts val="0"/>
              </a:spcBef>
              <a:buFont typeface="Galdeano"/>
              <a:buNone/>
              <a:defRPr/>
            </a:lvl3pPr>
            <a:lvl4pPr marL="1371600" indent="0" rtl="0">
              <a:spcBef>
                <a:spcPts val="0"/>
              </a:spcBef>
              <a:buFont typeface="Galdeano"/>
              <a:buNone/>
              <a:defRPr/>
            </a:lvl4pPr>
            <a:lvl5pPr marL="1828800" indent="0" rtl="0">
              <a:spcBef>
                <a:spcPts val="0"/>
              </a:spcBef>
              <a:buFont typeface="Galdeano"/>
              <a:buNone/>
              <a:defRPr/>
            </a:lvl5pPr>
            <a:lvl6pPr marL="2286000" indent="0" rtl="0">
              <a:spcBef>
                <a:spcPts val="0"/>
              </a:spcBef>
              <a:buFont typeface="Galdeano"/>
              <a:buNone/>
              <a:defRPr/>
            </a:lvl6pPr>
            <a:lvl7pPr marL="2743200" indent="0" rtl="0">
              <a:spcBef>
                <a:spcPts val="0"/>
              </a:spcBef>
              <a:buFont typeface="Galdeano"/>
              <a:buNone/>
              <a:defRPr/>
            </a:lvl7pPr>
            <a:lvl8pPr marL="3200400" indent="0" rtl="0">
              <a:spcBef>
                <a:spcPts val="0"/>
              </a:spcBef>
              <a:buFont typeface="Galdeano"/>
              <a:buNone/>
              <a:defRPr/>
            </a:lvl8pPr>
            <a:lvl9pPr marL="3657600" indent="0" rtl="0">
              <a:spcBef>
                <a:spcPts val="0"/>
              </a:spcBef>
              <a:buFont typeface="Galdeano"/>
              <a:buNone/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610600" y="6362700"/>
            <a:ext cx="990599" cy="25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1524000" y="6362700"/>
            <a:ext cx="6881552" cy="25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9829800" y="6362700"/>
            <a:ext cx="838199" cy="2571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8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onsolas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indent="-101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marL="594360" marR="0" indent="-124459" algn="l" rtl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marL="914400" marR="0" indent="-12700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234440" marR="0" indent="-14223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marL="1508760" marR="0" indent="-14986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marL="1783079" marR="0" indent="-14477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/>
            </a:lvl6pPr>
            <a:lvl7pPr marL="2057400" marR="0" indent="-13970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/>
            </a:lvl7pPr>
            <a:lvl8pPr marL="2331720" marR="0" indent="-14732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/>
            </a:lvl8pPr>
            <a:lvl9pPr marL="2606040" marR="0" indent="-14223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8610600" y="6362700"/>
            <a:ext cx="990599" cy="25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1524000" y="6362700"/>
            <a:ext cx="6881552" cy="25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9829800" y="6362700"/>
            <a:ext cx="838199" cy="2571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8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/>
          </p:nvPr>
        </p:nvSpPr>
        <p:spPr>
          <a:xfrm>
            <a:off x="1066800" y="3165763"/>
            <a:ext cx="10058399" cy="17110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onsolas"/>
              <a:buNone/>
            </a:pPr>
            <a:r>
              <a:rPr lang="en-US" sz="5400" b="0" i="0" u="none" strike="noStrike" cap="none" baseline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The Deadliest Catch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subTitle" idx="1"/>
          </p:nvPr>
        </p:nvSpPr>
        <p:spPr>
          <a:xfrm>
            <a:off x="1066800" y="4953000"/>
            <a:ext cx="100583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David Prindle || Derek Welker || Brian Youngman || Suhail Prasathong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0" y="1371600"/>
            <a:ext cx="3429000" cy="137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nsolas"/>
              <a:buNone/>
            </a:pPr>
            <a:r>
              <a:rPr lang="en-US" sz="5400" b="0" i="0" u="none" strike="noStrike" cap="none" baseline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Final Revision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0" y="0"/>
            <a:ext cx="88391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9753600" y="2057400"/>
            <a:ext cx="2514599" cy="129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nsolas"/>
              <a:buNone/>
            </a:pPr>
            <a:r>
              <a:rPr lang="en-US" sz="4000" b="0" i="0" u="none" strike="noStrike" cap="none" baseline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Final Revision</a:t>
            </a: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5757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nsolas"/>
              <a:buNone/>
            </a:pPr>
            <a:r>
              <a:rPr lang="en-US" sz="4400" b="0" i="0" u="none" strike="noStrike" cap="none" baseline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Robot Operation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760412" y="1752600"/>
            <a:ext cx="4421188" cy="434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Explain Pickup, Sorting, Storing and Drop Off Mechanism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“The Claw”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PIXY Camera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3D Printed Bucket System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Slide out Tray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7800" y="1371600"/>
            <a:ext cx="6629400" cy="5116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4419600" y="152400"/>
            <a:ext cx="3122613" cy="129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nsolas"/>
              <a:buNone/>
            </a:pPr>
            <a:r>
              <a:rPr lang="en-US" sz="3050" b="0" i="0" u="none" strike="noStrike" cap="none" baseline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Pickup Mechanism – The Claw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4343400" y="1828800"/>
            <a:ext cx="3124160" cy="5257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Servo attached to linkage opens and closes the claw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D8D8D8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3D Printed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D8D8D8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Stepper motor rotates the arm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D8D8D8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Modeled to exact size requirements</a:t>
            </a: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l="8232" r="2859"/>
          <a:stretch/>
        </p:blipFill>
        <p:spPr>
          <a:xfrm>
            <a:off x="0" y="0"/>
            <a:ext cx="41148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6200" y="0"/>
            <a:ext cx="4495800" cy="6859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nsolas"/>
              <a:buNone/>
            </a:pPr>
            <a:r>
              <a:rPr lang="en-US" sz="3050" b="0" i="0" u="none" strike="noStrike" cap="none" baseline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Sorting Mechanism – PIXY &amp; Bucket System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781800" y="1752600"/>
            <a:ext cx="2438399" cy="464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PIXY Camera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D8D8D8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3D printed container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D8D8D8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Drawer slides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D8D8D8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Stepper motor drives container back and forth</a:t>
            </a:r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43000"/>
            <a:ext cx="6730999" cy="57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86692" y="0"/>
            <a:ext cx="3005307" cy="412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5">
            <a:alphaModFix/>
          </a:blip>
          <a:srcRect l="14634" r="12195"/>
          <a:stretch/>
        </p:blipFill>
        <p:spPr>
          <a:xfrm>
            <a:off x="9525000" y="4191000"/>
            <a:ext cx="2490102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94613" cy="838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nsolas"/>
              <a:buNone/>
            </a:pPr>
            <a:r>
              <a:rPr lang="en-US" sz="3400" b="0" i="0" u="none" strike="noStrike" cap="none" baseline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Storing &amp; Drop off Mechanism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7543800" y="152400"/>
            <a:ext cx="4114800" cy="2209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Stepper moves container out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D8D8D8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Stepper pulls the “floor” back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D8D8D8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Slide Out Tray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D8D8D8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Section for each color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</a:pPr>
            <a:endParaRPr sz="1600" b="0" i="0" u="none" strike="noStrike" cap="none" baseline="0">
              <a:solidFill>
                <a:srgbClr val="D8D8D8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</a:pPr>
            <a:endParaRPr sz="1600" b="0" i="0" u="none" strike="noStrike" cap="none" baseline="0">
              <a:solidFill>
                <a:srgbClr val="D8D8D8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73263"/>
            <a:ext cx="4953000" cy="578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4">
            <a:alphaModFix/>
          </a:blip>
          <a:srcRect r="11538"/>
          <a:stretch/>
        </p:blipFill>
        <p:spPr>
          <a:xfrm>
            <a:off x="5867400" y="2438400"/>
            <a:ext cx="5257799" cy="4313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4572000" cy="1371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nsolas"/>
              <a:buNone/>
            </a:pPr>
            <a:r>
              <a:rPr lang="en-US" sz="3400" b="0" i="0" u="none" strike="noStrike" cap="none" baseline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Electronics and Software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762000" y="2362200"/>
            <a:ext cx="3278187" cy="449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Circuit Diagram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Flow Chart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Electrical Components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Programming Code</a:t>
            </a: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l="11458"/>
          <a:stretch/>
        </p:blipFill>
        <p:spPr>
          <a:xfrm>
            <a:off x="5181600" y="457200"/>
            <a:ext cx="7010400" cy="593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838200" y="1066800"/>
            <a:ext cx="44195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nsolas"/>
              <a:buNone/>
            </a:pPr>
            <a:r>
              <a:rPr lang="en-US" sz="4000" b="0" i="0" u="none" strike="noStrike" cap="none" baseline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Fabrication Methods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1066800" y="1981200"/>
            <a:ext cx="3733800" cy="289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3D printing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Machined Components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 dirty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Purchased Parts</a:t>
            </a: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b="16000"/>
          <a:stretch/>
        </p:blipFill>
        <p:spPr>
          <a:xfrm>
            <a:off x="381000" y="3657600"/>
            <a:ext cx="5060848" cy="32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0" y="533400"/>
            <a:ext cx="6043722" cy="39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990600" y="533400"/>
            <a:ext cx="4495800" cy="7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nsolas"/>
              <a:buNone/>
            </a:pPr>
            <a:r>
              <a:rPr lang="en-US" sz="3400" b="0" i="0" u="none" strike="noStrike" cap="none" baseline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Design Analysis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1600200" y="2667000"/>
            <a:ext cx="4114800" cy="3124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Robot Testing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Sustainability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Bill of Materials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Time and Labor Spreadsheet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1000" y="1447800"/>
            <a:ext cx="7577136" cy="508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Sensors</a:t>
            </a:r>
            <a:endParaRPr lang="en-US" sz="340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0" indent="0">
              <a:buNone/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Pixy Cam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 Identification</a:t>
            </a:r>
          </a:p>
          <a:p>
            <a:pPr>
              <a:lnSpc>
                <a:spcPct val="200000"/>
              </a:lnSpc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 and location</a:t>
            </a:r>
          </a:p>
          <a:p>
            <a:pPr>
              <a:lnSpc>
                <a:spcPct val="200000"/>
              </a:lnSpc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Arduino libraries</a:t>
            </a:r>
          </a:p>
          <a:p>
            <a:pPr>
              <a:lnSpc>
                <a:spcPct val="200000"/>
              </a:lnSpc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ICSP </a:t>
            </a: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            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 descr="Pixy (CMUcam5)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135" y="1828800"/>
            <a:ext cx="2720453" cy="399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Picture 10" descr="https://encrypted-tbn1.gstatic.com/images?q=tbn:ANd9GcRxgVJWlzlmvx0h83uQ3K201CR-aXPcgkcTlHxHSHdUpLLtorXQ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587" y="1828800"/>
            <a:ext cx="3653479" cy="39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03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nsolas"/>
              <a:buNone/>
            </a:pPr>
            <a:r>
              <a:rPr lang="en-US" sz="3400" b="0" i="0" u="none" strike="noStrike" cap="none" baseline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Table of Contents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Project Overview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Design Evolution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Robot Operation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Electronics &amp; Software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Fabrication Methods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Design Analysis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Team &amp; Technical Analysis</a:t>
            </a: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37777"/>
          <a:stretch/>
        </p:blipFill>
        <p:spPr>
          <a:xfrm>
            <a:off x="5029200" y="1828800"/>
            <a:ext cx="6858000" cy="426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Electronics</a:t>
            </a:r>
            <a:endParaRPr lang="en-US" sz="340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endParaRPr lang="en-US" dirty="0" smtClean="0"/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endParaRPr lang="en-US" dirty="0" smtClean="0"/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endParaRPr lang="en-US" dirty="0" smtClean="0"/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endParaRPr lang="en-US" dirty="0" smtClean="0"/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endParaRPr lang="en-US" dirty="0" smtClean="0"/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endParaRPr lang="en-US" sz="3000" dirty="0"/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Mega				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54 digital pins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 source libraries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 interrupt pins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 descr="http://arduino.cc/en/uploads/Main/ArduinoMega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712" y="2053795"/>
            <a:ext cx="3203243" cy="197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EasyDriver - Stepper Motor Drive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470" y="2162656"/>
            <a:ext cx="2050648" cy="1756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http://www.robotshop.com/media/files/images2/10a-5-25v--dual-channel-dc-motor-driver-5-large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142895" y="2053794"/>
            <a:ext cx="2771633" cy="197380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142894" y="4027601"/>
            <a:ext cx="2771634" cy="96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10A</a:t>
            </a:r>
          </a:p>
          <a:p>
            <a:pPr marL="342900" indent="-34290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Dual motors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12467" y="4027601"/>
            <a:ext cx="139907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700ma per 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64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Motors</a:t>
            </a:r>
            <a:endParaRPr lang="en-US" sz="340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40:1 gearing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Built in Encoders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3A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 descr="http://www.trossenrobotics.com/resize/shared/images/PImages/KIT-MTR-36-06-180-a.jpg?bw=1000&amp;bh=100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670" y="2319051"/>
            <a:ext cx="2600325" cy="208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ecx.images-amazon.com/images/I/71G62L-fThL._SL1001_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426" y="2319051"/>
            <a:ext cx="2227855" cy="194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merican-Precision-Rapidsyn-Division-Stepper-Motor-Model-23A-6102T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714" y="2264780"/>
            <a:ext cx="2726993" cy="205548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769714" y="4407373"/>
            <a:ext cx="21515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5v 1A</a:t>
            </a:r>
          </a:p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Unipolar set up as Bipolar</a:t>
            </a:r>
          </a:p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9807" y="4320261"/>
            <a:ext cx="1916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5v 150ma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Motor Controller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1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 and Miscellaneous</a:t>
            </a:r>
            <a:endParaRPr lang="en-US" sz="340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http://i.ebayimg.com/00/s/NTAwWDUwMA==/z/WC4AAOxynwlTczyL/$_1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110" y="1951984"/>
            <a:ext cx="1881899" cy="2010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ecx.images-amazon.com/images/I/61Qnm2ynJzL._SL1000_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546" y="1951984"/>
            <a:ext cx="1990582" cy="2010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://ecx.images-amazon.com/images/I/71BMjzyTYRL._SL1500_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665" y="2018979"/>
            <a:ext cx="2682354" cy="187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http://ecx.images-amazon.com/images/I/41z4Ir3DwaL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019" y="2017665"/>
            <a:ext cx="1536547" cy="18777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721109" y="4271565"/>
            <a:ext cx="1881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7.4V </a:t>
            </a:r>
            <a:r>
              <a:rPr lang="en-US" sz="20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LiPo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1000mAh</a:t>
            </a:r>
          </a:p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Arduino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2546" y="4271565"/>
            <a:ext cx="1990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7.4v </a:t>
            </a:r>
            <a:r>
              <a:rPr lang="en-US" sz="20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Lipo</a:t>
            </a:r>
            <a:endParaRPr lang="en-US" sz="20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5000mAh</a:t>
            </a:r>
          </a:p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Motors</a:t>
            </a:r>
          </a:p>
          <a:p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27045" y="4133057"/>
            <a:ext cx="33762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M/M F/F M/F</a:t>
            </a:r>
          </a:p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Toggle Switches</a:t>
            </a:r>
            <a:endParaRPr lang="en-US" sz="2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47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Camera Code</a:t>
            </a:r>
            <a:endParaRPr lang="en-US" sz="340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88" y="1993264"/>
            <a:ext cx="4720884" cy="393826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60" y="1993264"/>
            <a:ext cx="3929576" cy="393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3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Drive Code</a:t>
            </a:r>
            <a:endParaRPr lang="en-US" sz="340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79" y="2039044"/>
            <a:ext cx="5695438" cy="3846709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29" y="2039044"/>
            <a:ext cx="4032373" cy="38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Pick Up code</a:t>
            </a:r>
            <a:endParaRPr lang="en-US" sz="340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987" y="1968670"/>
            <a:ext cx="5291724" cy="388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8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 Loop</a:t>
            </a:r>
            <a:endParaRPr lang="en-US" sz="340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03" y="2024061"/>
            <a:ext cx="5598942" cy="396636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2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nsolas"/>
              <a:buNone/>
            </a:pPr>
            <a:r>
              <a:rPr lang="en-US" sz="3400" b="0" i="0" u="none" strike="noStrike" cap="none" baseline="0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Robot Testing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10160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D8D8D8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2895600" y="381000"/>
            <a:ext cx="6019799" cy="7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nsolas"/>
              <a:buNone/>
            </a:pPr>
            <a:r>
              <a:rPr lang="en-US" sz="5400" b="0" i="0" u="none" strike="noStrike" cap="none" baseline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Sustainability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400" y="1447800"/>
            <a:ext cx="8027986" cy="50577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191000" y="381000"/>
            <a:ext cx="3122613" cy="7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nsolas"/>
              <a:buNone/>
            </a:pPr>
            <a:r>
              <a:rPr lang="en-US" sz="4400" b="0" i="0" u="none" strike="noStrike" cap="none" baseline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Materials</a:t>
            </a:r>
          </a:p>
        </p:txBody>
      </p:sp>
      <p:graphicFrame>
        <p:nvGraphicFramePr>
          <p:cNvPr id="223" name="Shape 223"/>
          <p:cNvGraphicFramePr/>
          <p:nvPr>
            <p:extLst>
              <p:ext uri="{D42A27DB-BD31-4B8C-83A1-F6EECF244321}">
                <p14:modId xmlns:p14="http://schemas.microsoft.com/office/powerpoint/2010/main" val="2802683946"/>
              </p:ext>
            </p:extLst>
          </p:nvPr>
        </p:nvGraphicFramePr>
        <p:xfrm>
          <a:off x="1371600" y="1219200"/>
          <a:ext cx="9144000" cy="4530885"/>
        </p:xfrm>
        <a:graphic>
          <a:graphicData uri="http://schemas.openxmlformats.org/drawingml/2006/table">
            <a:tbl>
              <a:tblPr>
                <a:noFill/>
                <a:tableStyleId>{40198A4B-79AA-459E-A8CE-0F7E65874656}</a:tableStyleId>
              </a:tblPr>
              <a:tblGrid>
                <a:gridCol w="2113750"/>
                <a:gridCol w="2409050"/>
                <a:gridCol w="2175900"/>
                <a:gridCol w="2445300"/>
              </a:tblGrid>
              <a:tr h="35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 b="1" u="none" strike="noStrike" cap="none" baseline="0" dirty="0">
                          <a:solidFill>
                            <a:schemeClr val="accent1"/>
                          </a:solidFill>
                        </a:rPr>
                        <a:t>Printed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 b="1" u="none" strike="noStrike" cap="none" baseline="0">
                          <a:solidFill>
                            <a:schemeClr val="accent1"/>
                          </a:solidFill>
                        </a:rPr>
                        <a:t>Machined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 b="1" u="none" strike="noStrike" cap="none" baseline="0">
                          <a:solidFill>
                            <a:schemeClr val="accent1"/>
                          </a:solidFill>
                        </a:rPr>
                        <a:t>Bought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 b="1" u="none" strike="noStrike" cap="none" baseline="0">
                          <a:solidFill>
                            <a:schemeClr val="accent1"/>
                          </a:solidFill>
                        </a:rPr>
                        <a:t>Electronics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</a:tr>
              <a:tr h="35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Bucket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Top Chassis Plate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Fasteners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/>
                        <a:t>Arduino Mega</a:t>
                      </a:r>
                      <a:endParaRPr lang="en-US" sz="1600" u="none" strike="noStrike" cap="none" baseline="0" dirty="0"/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</a:tr>
              <a:tr h="289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Wheels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Lower Chassis Plate *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Drawer Slides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/>
                        <a:t>Pixy Cam</a:t>
                      </a:r>
                      <a:endParaRPr lang="en-US" sz="1600" u="none" strike="noStrike" cap="none" baseline="0" dirty="0"/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</a:tr>
              <a:tr h="35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Vibration Motor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Rear Stepper Bracket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Stepper "L" Brackets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/>
                        <a:t>7.4V 1000mAh battery</a:t>
                      </a:r>
                      <a:endParaRPr lang="en-US" sz="1600" u="none" strike="noStrike" cap="none" baseline="0" dirty="0"/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</a:tr>
              <a:tr h="35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Claw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Servo Bracket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 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/>
                        <a:t>7.4V 5000mAh battery</a:t>
                      </a:r>
                      <a:endParaRPr lang="en-US" sz="1600" u="none" strike="noStrike" cap="none" baseline="0" dirty="0"/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</a:tr>
              <a:tr h="35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Slide Tray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Drive Motor Bracket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 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/>
                        <a:t>5v 150mA stepper</a:t>
                      </a:r>
                      <a:endParaRPr lang="en-US" sz="1600" u="none" strike="noStrike" cap="none" baseline="0" dirty="0"/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</a:tr>
              <a:tr h="35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Rear axle assembly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Drawer Slide Bracket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 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/>
                        <a:t>5v Futaba servo</a:t>
                      </a:r>
                      <a:endParaRPr lang="en-US" sz="1600" u="none" strike="noStrike" cap="none" baseline="0" dirty="0"/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</a:tr>
              <a:tr h="351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 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Electonics Mount Plate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 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/>
                        <a:t>10A dual motor controller</a:t>
                      </a:r>
                      <a:endParaRPr lang="en-US" sz="1600" u="none" strike="noStrike" cap="none" baseline="0" dirty="0"/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</a:tr>
              <a:tr h="351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 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Claw System Axle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 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err="1" smtClean="0"/>
                        <a:t>EasyStepper</a:t>
                      </a:r>
                      <a:r>
                        <a:rPr lang="en-US" sz="1600" u="none" strike="noStrike" cap="none" baseline="0" dirty="0" smtClean="0"/>
                        <a:t> controller</a:t>
                      </a:r>
                      <a:endParaRPr lang="en-US" sz="1600" u="none" strike="noStrike" cap="none" baseline="0" dirty="0"/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</a:tr>
              <a:tr h="351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 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Claw Support Bracket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 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/>
                        <a:t>5v 1A stepper</a:t>
                      </a:r>
                      <a:endParaRPr lang="en-US" sz="1600" u="none" strike="noStrike" cap="none" baseline="0" dirty="0"/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</a:tr>
              <a:tr h="351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 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Bucket Dividers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 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/>
                        <a:t>2x 6v Gearhead motor</a:t>
                      </a:r>
                      <a:endParaRPr lang="en-US" sz="1600" u="none" strike="noStrike" cap="none" baseline="0" dirty="0"/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</a:tr>
              <a:tr h="351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 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Front Wheel Hub *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 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 dirty="0" smtClean="0"/>
                        <a:t>Encoders</a:t>
                      </a:r>
                      <a:endParaRPr lang="en-US" sz="1600" u="none" strike="noStrike" cap="none" baseline="0" dirty="0"/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</a:tr>
              <a:tr h="351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 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Front Wheels *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 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u="none" strike="noStrike" cap="none" baseline="0"/>
                        <a:t> </a:t>
                      </a:r>
                    </a:p>
                  </a:txBody>
                  <a:tcPr marL="9525" marR="9525" marT="9525" marB="0" anchor="b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224" name="Shape 224"/>
          <p:cNvSpPr txBox="1"/>
          <p:nvPr/>
        </p:nvSpPr>
        <p:spPr>
          <a:xfrm>
            <a:off x="1447800" y="6096000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(*) denotes a salvaged part from another project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nsolas"/>
              <a:buNone/>
            </a:pPr>
            <a:r>
              <a:rPr lang="en-US" sz="3400" b="0" i="0" u="none" strike="noStrike" cap="none" baseline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Project Overview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The American Society for Engineering Education requests that a robot must be designed, manufactured and tested in order to acquire, sort and dispose of colored fish. 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The robot must place the colored fish in its corresponding drop off point within the arena.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The robot has a size limitation of 8x10x12 inches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Robot must collect and dispose of 12 fish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Robot must complete the task within 2 minutes.  Points will be deducted for any time over.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nsolas"/>
              <a:buNone/>
            </a:pPr>
            <a:r>
              <a:rPr lang="en-US" sz="3400" b="0" i="0" u="none" strike="noStrike" cap="none" baseline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Team &amp; Technical Analysis</a:t>
            </a:r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10160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</a:pPr>
            <a:endParaRPr sz="2000" b="0" i="0" u="none" strike="noStrike" cap="none" baseline="0">
              <a:solidFill>
                <a:srgbClr val="D8D8D8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41909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nsolas"/>
              <a:buNone/>
            </a:pPr>
            <a:r>
              <a:rPr lang="en-US" sz="4000" b="0" i="0" u="none" strike="noStrike" cap="none" baseline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Design Evolution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533400" y="2362200"/>
            <a:ext cx="3733800" cy="4267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Step through revisions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SOLIDWORKS Models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sz="2000" b="0" i="0" u="none" strike="noStrike" cap="none" baseline="0">
                <a:solidFill>
                  <a:srgbClr val="D8D8D8"/>
                </a:solidFill>
                <a:latin typeface="Galdeano"/>
                <a:ea typeface="Galdeano"/>
                <a:cs typeface="Galdeano"/>
                <a:sym typeface="Galdeano"/>
              </a:rPr>
              <a:t>First draft to Final model</a:t>
            </a: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762000"/>
            <a:ext cx="7073703" cy="546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0"/>
            <a:ext cx="7619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81000" y="685800"/>
            <a:ext cx="3276600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nsolas"/>
              <a:buNone/>
            </a:pPr>
            <a:r>
              <a:rPr lang="en-US" sz="5400" b="0" i="0" u="none" strike="noStrike" cap="none" baseline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First Revision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609600" y="3200400"/>
            <a:ext cx="2666999" cy="19389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Individual containers for each color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Rotating base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Robotic arm 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3505200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nsolas"/>
              <a:buNone/>
            </a:pPr>
            <a:r>
              <a:rPr lang="en-US" sz="5400" b="0" i="0" u="none" strike="noStrike" cap="none" baseline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Second Revision</a:t>
            </a: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0" y="0"/>
            <a:ext cx="6476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914400" y="2895600"/>
            <a:ext cx="2971799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Rotating base plate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Individual buckets on pulleys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Storing system is also the drop off mechanism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4800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nsolas"/>
              <a:buNone/>
            </a:pPr>
            <a:r>
              <a:rPr lang="en-US" sz="4850" b="0" i="0" u="none" strike="noStrike" cap="none" baseline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Third           	Revision </a:t>
            </a: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0" y="0"/>
            <a:ext cx="6476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967948"/>
            <a:ext cx="2676442" cy="489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2971800" y="2438400"/>
            <a:ext cx="2133599" cy="19389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Modified “Buckets”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Conveyor slots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 baseline="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baseline="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Holding arms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228600" y="228600"/>
            <a:ext cx="6248399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b="0" i="0" u="none" strike="noStrike" cap="none" baseline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Fourth Revision</a:t>
            </a: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1800" y="0"/>
            <a:ext cx="54102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76400"/>
            <a:ext cx="3124199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3657600" y="1905000"/>
            <a:ext cx="2666999" cy="2862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Up &amp; down switch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PIXY adjuster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MEGA &amp; Battery Incorporated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Modified Arms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Galdeano"/>
                <a:ea typeface="Galdeano"/>
                <a:cs typeface="Galdeano"/>
                <a:sym typeface="Galdeano"/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6096000" cy="99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onsolas"/>
              <a:buNone/>
            </a:pPr>
            <a:r>
              <a:rPr lang="en-US" sz="5400" b="0" i="0" u="none" strike="noStrike" cap="none" baseline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Fifth Revision</a:t>
            </a: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4">
            <a:alphaModFix/>
          </a:blip>
          <a:srcRect b="1448"/>
          <a:stretch/>
        </p:blipFill>
        <p:spPr>
          <a:xfrm>
            <a:off x="0" y="1600200"/>
            <a:ext cx="6096000" cy="525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rgbClr val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480</Words>
  <Application>Microsoft Office PowerPoint</Application>
  <PresentationFormat>Widescreen</PresentationFormat>
  <Paragraphs>214</Paragraphs>
  <Slides>30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Consolas</vt:lpstr>
      <vt:lpstr>Galdeano</vt:lpstr>
      <vt:lpstr>Tech Computer 16x9</vt:lpstr>
      <vt:lpstr>The Deadliest Catch</vt:lpstr>
      <vt:lpstr>Table of Contents</vt:lpstr>
      <vt:lpstr>Project Overview</vt:lpstr>
      <vt:lpstr>Design Evolution</vt:lpstr>
      <vt:lpstr>First Revision</vt:lpstr>
      <vt:lpstr>Second Revision</vt:lpstr>
      <vt:lpstr>Third            Revision </vt:lpstr>
      <vt:lpstr>PowerPoint Presentation</vt:lpstr>
      <vt:lpstr>Fifth Revision</vt:lpstr>
      <vt:lpstr>Final Revision</vt:lpstr>
      <vt:lpstr>Final Revision</vt:lpstr>
      <vt:lpstr>Robot Operation</vt:lpstr>
      <vt:lpstr>Pickup Mechanism – The Claw</vt:lpstr>
      <vt:lpstr>Sorting Mechanism – PIXY &amp; Bucket System</vt:lpstr>
      <vt:lpstr>Storing &amp; Drop off Mechanism</vt:lpstr>
      <vt:lpstr>Electronics and Software</vt:lpstr>
      <vt:lpstr>Fabrication Methods</vt:lpstr>
      <vt:lpstr>Design Analysis</vt:lpstr>
      <vt:lpstr>Sensors</vt:lpstr>
      <vt:lpstr>Electronics</vt:lpstr>
      <vt:lpstr>Motors</vt:lpstr>
      <vt:lpstr>Power and Miscellaneous</vt:lpstr>
      <vt:lpstr>Camera Code</vt:lpstr>
      <vt:lpstr>Drive Code</vt:lpstr>
      <vt:lpstr>Pick Up code</vt:lpstr>
      <vt:lpstr>Main Loop</vt:lpstr>
      <vt:lpstr>Robot Testing</vt:lpstr>
      <vt:lpstr>Sustainability</vt:lpstr>
      <vt:lpstr>Materials</vt:lpstr>
      <vt:lpstr>Team &amp; Technical Analysis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Deadliest Catch</dc:title>
  <dc:creator>Brian</dc:creator>
  <cp:lastModifiedBy>Brian</cp:lastModifiedBy>
  <cp:revision>9</cp:revision>
  <dcterms:modified xsi:type="dcterms:W3CDTF">2015-05-21T08:30:45Z</dcterms:modified>
</cp:coreProperties>
</file>